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</p:sldMasterIdLst>
  <p:notesMasterIdLst>
    <p:notesMasterId r:id="rId5"/>
  </p:notesMasterIdLst>
  <p:sldIdLst>
    <p:sldId id="256" r:id="rId4"/>
    <p:sldId id="258" r:id="rId6"/>
    <p:sldId id="286" r:id="rId7"/>
    <p:sldId id="292" r:id="rId8"/>
    <p:sldId id="277" r:id="rId9"/>
    <p:sldId id="316" r:id="rId10"/>
    <p:sldId id="317" r:id="rId11"/>
    <p:sldId id="280" r:id="rId12"/>
    <p:sldId id="320" r:id="rId13"/>
    <p:sldId id="318" r:id="rId14"/>
    <p:sldId id="321" r:id="rId15"/>
    <p:sldId id="319" r:id="rId16"/>
    <p:sldId id="322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9595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-402" y="-1608"/>
      </p:cViewPr>
      <p:guideLst>
        <p:guide orient="horz" pos="2160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9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9601F-7E62-41E2-BBD8-423E4B291DD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EC03C-DBF8-4FA1-93D4-309E83364A6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9EC03C-DBF8-4FA1-93D4-309E83364A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9EC03C-DBF8-4FA1-93D4-309E83364A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9EC03C-DBF8-4FA1-93D4-309E83364A6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3680791" y="1036985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6238462" y="1036985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3680791" y="3548271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38462" y="3548271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0" y="1035171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3048000" y="1035171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6096000" y="1035171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9144000" y="1035171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647462" y="2286530"/>
            <a:ext cx="2068012" cy="2398892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622157" y="1776318"/>
            <a:ext cx="2947687" cy="3419316"/>
          </a:xfrm>
          <a:custGeom>
            <a:avLst/>
            <a:gdLst>
              <a:gd name="connsiteX0" fmla="*/ 1473843 w 2947686"/>
              <a:gd name="connsiteY0" fmla="*/ 0 h 3419316"/>
              <a:gd name="connsiteX1" fmla="*/ 2947686 w 2947686"/>
              <a:gd name="connsiteY1" fmla="*/ 736922 h 3419316"/>
              <a:gd name="connsiteX2" fmla="*/ 2947686 w 2947686"/>
              <a:gd name="connsiteY2" fmla="*/ 2682394 h 3419316"/>
              <a:gd name="connsiteX3" fmla="*/ 1473843 w 2947686"/>
              <a:gd name="connsiteY3" fmla="*/ 3419316 h 3419316"/>
              <a:gd name="connsiteX4" fmla="*/ 0 w 2947686"/>
              <a:gd name="connsiteY4" fmla="*/ 2682394 h 3419316"/>
              <a:gd name="connsiteX5" fmla="*/ 0 w 2947686"/>
              <a:gd name="connsiteY5" fmla="*/ 736922 h 341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47686" h="3419316">
                <a:moveTo>
                  <a:pt x="1473843" y="0"/>
                </a:moveTo>
                <a:lnTo>
                  <a:pt x="2947686" y="736922"/>
                </a:lnTo>
                <a:lnTo>
                  <a:pt x="2947686" y="2682394"/>
                </a:lnTo>
                <a:lnTo>
                  <a:pt x="1473843" y="3419316"/>
                </a:lnTo>
                <a:lnTo>
                  <a:pt x="0" y="2682394"/>
                </a:lnTo>
                <a:lnTo>
                  <a:pt x="0" y="736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476525" y="2286530"/>
            <a:ext cx="2068012" cy="2398892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2" y="3"/>
            <a:ext cx="12191999" cy="3022599"/>
          </a:xfrm>
          <a:custGeom>
            <a:avLst/>
            <a:gdLst>
              <a:gd name="connsiteX0" fmla="*/ 0 w 12191999"/>
              <a:gd name="connsiteY0" fmla="*/ 0 h 3022599"/>
              <a:gd name="connsiteX1" fmla="*/ 12191999 w 12191999"/>
              <a:gd name="connsiteY1" fmla="*/ 0 h 3022599"/>
              <a:gd name="connsiteX2" fmla="*/ 12191999 w 12191999"/>
              <a:gd name="connsiteY2" fmla="*/ 3022599 h 3022599"/>
              <a:gd name="connsiteX3" fmla="*/ 0 w 12191999"/>
              <a:gd name="connsiteY3" fmla="*/ 3022599 h 302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022599">
                <a:moveTo>
                  <a:pt x="0" y="0"/>
                </a:moveTo>
                <a:lnTo>
                  <a:pt x="12191999" y="0"/>
                </a:lnTo>
                <a:lnTo>
                  <a:pt x="12191999" y="3022599"/>
                </a:lnTo>
                <a:lnTo>
                  <a:pt x="0" y="30225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141231" y="1183988"/>
            <a:ext cx="6828572" cy="4313626"/>
          </a:xfrm>
          <a:custGeom>
            <a:avLst/>
            <a:gdLst>
              <a:gd name="connsiteX0" fmla="*/ 0 w 6828572"/>
              <a:gd name="connsiteY0" fmla="*/ 0 h 4313626"/>
              <a:gd name="connsiteX1" fmla="*/ 6828572 w 6828572"/>
              <a:gd name="connsiteY1" fmla="*/ 0 h 4313626"/>
              <a:gd name="connsiteX2" fmla="*/ 6828572 w 6828572"/>
              <a:gd name="connsiteY2" fmla="*/ 4313626 h 4313626"/>
              <a:gd name="connsiteX3" fmla="*/ 0 w 6828572"/>
              <a:gd name="connsiteY3" fmla="*/ 4313626 h 4313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28572" h="4313626">
                <a:moveTo>
                  <a:pt x="0" y="0"/>
                </a:moveTo>
                <a:lnTo>
                  <a:pt x="6828572" y="0"/>
                </a:lnTo>
                <a:lnTo>
                  <a:pt x="6828572" y="4313626"/>
                </a:lnTo>
                <a:lnTo>
                  <a:pt x="0" y="431362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985261" y="0"/>
            <a:ext cx="5206739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458579" y="5592926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www.1ppt.com/xiazai/jihua/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www.1ppt.com/xiazai/jianli/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www.1ppt.com/xiazai/huibao/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2" Type="http://schemas.openxmlformats.org/officeDocument/2006/relationships/theme" Target="../theme/theme2.xml"/><Relationship Id="rId21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EED38-4BFE-4C35-8DEC-360F71AD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3226D-428B-4B3B-BB58-2AE1025BEBB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FC7FB-AF98-4D51-B10D-E58CDB116FD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56587-B2BB-4A12-B472-8F0BF0677B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</p:sldLayoutIdLst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1.png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notesSlide" Target="../notesSlides/notesSlide2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4.png"/><Relationship Id="rId12" Type="http://schemas.openxmlformats.org/officeDocument/2006/relationships/image" Target="../media/image6.png"/><Relationship Id="rId11" Type="http://schemas.openxmlformats.org/officeDocument/2006/relationships/image" Target="../media/image13.png"/><Relationship Id="rId10" Type="http://schemas.openxmlformats.org/officeDocument/2006/relationships/image" Target="../media/image1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8.GIF"/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5.GIF"/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0304625" y="-242155"/>
            <a:ext cx="2020383" cy="12288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298209" y="5657324"/>
            <a:ext cx="1564987" cy="39434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-236508" y="3596115"/>
            <a:ext cx="1480923" cy="75263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833926" y="6034794"/>
            <a:ext cx="1029049" cy="11225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394867" y="1576627"/>
            <a:ext cx="1138680" cy="87940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5885128" y="729097"/>
            <a:ext cx="421744" cy="78269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10922925" y="5717805"/>
            <a:ext cx="1269076" cy="114019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-949" y="5103"/>
            <a:ext cx="1135405" cy="13621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9" cstate="screen"/>
          <a:stretch>
            <a:fillRect/>
          </a:stretch>
        </p:blipFill>
        <p:spPr>
          <a:xfrm>
            <a:off x="10922925" y="2546889"/>
            <a:ext cx="1461636" cy="10492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0" cstate="screen"/>
          <a:stretch>
            <a:fillRect/>
          </a:stretch>
        </p:blipFill>
        <p:spPr>
          <a:xfrm>
            <a:off x="9424201" y="5164183"/>
            <a:ext cx="880425" cy="73098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790190" y="2168525"/>
            <a:ext cx="66147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595959"/>
                </a:solidFill>
                <a:latin typeface="+mn-ea"/>
                <a:cs typeface="+mn-ea"/>
                <a:sym typeface="+mn-lt"/>
              </a:rPr>
              <a:t>RM2021</a:t>
            </a:r>
            <a:r>
              <a:rPr lang="zh-CN" altLang="en-US" sz="4400" b="1" dirty="0" smtClean="0">
                <a:solidFill>
                  <a:srgbClr val="595959"/>
                </a:solidFill>
                <a:latin typeface="+mn-ea"/>
                <a:cs typeface="+mn-ea"/>
                <a:sym typeface="+mn-lt"/>
              </a:rPr>
              <a:t>培训</a:t>
            </a:r>
            <a:r>
              <a:rPr lang="en-US" altLang="zh-CN" sz="4400" b="1" dirty="0" smtClean="0">
                <a:solidFill>
                  <a:srgbClr val="595959"/>
                </a:solidFill>
                <a:latin typeface="+mn-ea"/>
                <a:cs typeface="+mn-ea"/>
                <a:sym typeface="+mn-lt"/>
              </a:rPr>
              <a:t>—</a:t>
            </a:r>
            <a:r>
              <a:rPr lang="zh-CN" altLang="en-US" sz="4400" b="1" dirty="0" smtClean="0">
                <a:solidFill>
                  <a:srgbClr val="595959"/>
                </a:solidFill>
                <a:latin typeface="+mn-ea"/>
                <a:cs typeface="+mn-ea"/>
                <a:sym typeface="+mn-lt"/>
              </a:rPr>
              <a:t>电控介绍</a:t>
            </a:r>
            <a:endParaRPr lang="zh-CN" altLang="en-US" sz="4400" b="1" dirty="0" smtClean="0">
              <a:solidFill>
                <a:srgbClr val="595959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37253" y="2936678"/>
            <a:ext cx="5320667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300" dirty="0">
                <a:solidFill>
                  <a:srgbClr val="7F7F7F"/>
                </a:solidFill>
                <a:cs typeface="+mn-ea"/>
                <a:sym typeface="+mn-lt"/>
              </a:rPr>
              <a:t>2022.09.20</a:t>
            </a:r>
            <a:endParaRPr lang="en-US" sz="2300" dirty="0">
              <a:solidFill>
                <a:srgbClr val="7F7F7F"/>
              </a:solidFill>
              <a:cs typeface="+mn-ea"/>
              <a:sym typeface="+mn-lt"/>
            </a:endParaRPr>
          </a:p>
          <a:p>
            <a:pPr marL="0" lvl="1" algn="ctr"/>
            <a:r>
              <a:rPr lang="zh-CN" altLang="en-US" sz="2300" dirty="0">
                <a:solidFill>
                  <a:srgbClr val="7F7F7F"/>
                </a:solidFill>
                <a:cs typeface="+mn-ea"/>
                <a:sym typeface="+mn-lt"/>
              </a:rPr>
              <a:t>盛李杰（借鉴子</a:t>
            </a:r>
            <a:r>
              <a:rPr lang="en-US" altLang="zh-CN" sz="2300" dirty="0">
                <a:solidFill>
                  <a:srgbClr val="7F7F7F"/>
                </a:solidFill>
                <a:cs typeface="+mn-ea"/>
                <a:sym typeface="+mn-lt"/>
              </a:rPr>
              <a:t>6.20</a:t>
            </a:r>
            <a:r>
              <a:rPr lang="zh-CN" altLang="en-US" sz="2300" dirty="0">
                <a:solidFill>
                  <a:srgbClr val="7F7F7F"/>
                </a:solidFill>
                <a:cs typeface="+mn-ea"/>
                <a:sym typeface="+mn-lt"/>
              </a:rPr>
              <a:t>的航哥）</a:t>
            </a:r>
            <a:endParaRPr lang="zh-CN" altLang="en-US" sz="2300" dirty="0">
              <a:solidFill>
                <a:srgbClr val="7F7F7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底层驱动</a:t>
              </a:r>
              <a:endParaRPr lang="zh-CN" sz="2000">
                <a:latin typeface="+mn-ea"/>
                <a:ea typeface="+mn-ea"/>
                <a:sym typeface="+mn-ea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" y="3517900"/>
            <a:ext cx="3956050" cy="23850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" y="1444625"/>
            <a:ext cx="1776095" cy="15360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845685" y="1454785"/>
            <a:ext cx="5973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作为逻辑芯片，</a:t>
            </a:r>
            <a:r>
              <a:rPr lang="en-US" altLang="zh-CN"/>
              <a:t>MCU</a:t>
            </a:r>
            <a:r>
              <a:rPr lang="zh-CN" altLang="en-US"/>
              <a:t>芯片主要是通过</a:t>
            </a:r>
            <a:r>
              <a:rPr lang="zh-CN" altLang="en-US" b="1" u="sng"/>
              <a:t>引脚</a:t>
            </a:r>
            <a:r>
              <a:rPr lang="zh-CN" altLang="en-US"/>
              <a:t>上的</a:t>
            </a:r>
            <a:r>
              <a:rPr lang="zh-CN" altLang="en-US" b="1" u="sng"/>
              <a:t>电压</a:t>
            </a:r>
            <a:r>
              <a:rPr lang="zh-CN" altLang="en-US"/>
              <a:t>与外部世界进行交互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45685" y="3517900"/>
            <a:ext cx="59734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实际上每个引脚连接到芯片内部时，最先连接的是这个只有寥寥几个最简单的元件的电路，通过控制这几个</a:t>
            </a:r>
            <a:r>
              <a:rPr lang="zh-CN" altLang="en-US">
                <a:sym typeface="+mn-ea"/>
              </a:rPr>
              <a:t>元件就可以决定这个引脚是</a:t>
            </a:r>
            <a:r>
              <a:rPr lang="zh-CN" altLang="en-US" b="1" u="sng">
                <a:sym typeface="+mn-ea"/>
              </a:rPr>
              <a:t>向外输出高低电平</a:t>
            </a:r>
            <a:r>
              <a:rPr lang="zh-CN" altLang="en-US">
                <a:sym typeface="+mn-ea"/>
              </a:rPr>
              <a:t>还是</a:t>
            </a:r>
            <a:r>
              <a:rPr lang="zh-CN" altLang="en-US" b="1" u="sng">
                <a:sym typeface="+mn-ea"/>
              </a:rPr>
              <a:t>读取输入电平</a:t>
            </a:r>
            <a:r>
              <a:rPr lang="zh-CN" altLang="en-US">
                <a:sym typeface="+mn-ea"/>
              </a:rPr>
              <a:t>，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依照一定</a:t>
            </a:r>
            <a:r>
              <a:rPr lang="zh-CN" altLang="en-US" b="1" u="sng">
                <a:sym typeface="+mn-ea"/>
              </a:rPr>
              <a:t>时序</a:t>
            </a:r>
            <a:r>
              <a:rPr lang="zh-CN" altLang="en-US">
                <a:sym typeface="+mn-ea"/>
              </a:rPr>
              <a:t>排列高低电平，就像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0</a:t>
            </a:r>
            <a:r>
              <a:rPr lang="zh-CN" altLang="en-US">
                <a:sym typeface="+mn-ea"/>
              </a:rPr>
              <a:t>一样是信息的载体，通过一定的</a:t>
            </a:r>
            <a:r>
              <a:rPr lang="zh-CN" altLang="en-US" b="1" u="sng">
                <a:sym typeface="+mn-ea"/>
              </a:rPr>
              <a:t>标准和约定</a:t>
            </a:r>
            <a:r>
              <a:rPr lang="zh-CN" altLang="en-US">
                <a:sym typeface="+mn-ea"/>
              </a:rPr>
              <a:t>就能进行信息的交互</a:t>
            </a:r>
            <a:endParaRPr lang="zh-CN" altLang="en-US"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5685" y="5063490"/>
            <a:ext cx="5868670" cy="1309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底层驱动</a:t>
              </a:r>
              <a:endParaRPr lang="zh-CN" sz="2000">
                <a:latin typeface="+mn-ea"/>
                <a:ea typeface="+mn-ea"/>
                <a:sym typeface="+mn-ea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195" y="2933700"/>
            <a:ext cx="4674235" cy="28168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860" y="2511425"/>
            <a:ext cx="3310255" cy="36614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20495" y="1252220"/>
            <a:ext cx="80848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实际上出于</a:t>
            </a:r>
            <a:r>
              <a:rPr lang="zh-CN" altLang="en-US" b="1" u="sng"/>
              <a:t>性能、稳定性和便捷性</a:t>
            </a:r>
            <a:r>
              <a:rPr lang="zh-CN" altLang="en-US"/>
              <a:t>的需要，</a:t>
            </a:r>
            <a:r>
              <a:rPr lang="en-US" altLang="zh-CN"/>
              <a:t>CPU</a:t>
            </a:r>
            <a:r>
              <a:rPr lang="zh-CN" altLang="en-US"/>
              <a:t>一般不直接控制电平的变化，而是依靠下属的另一部分电路协助</a:t>
            </a:r>
            <a:r>
              <a:rPr lang="en-US" altLang="zh-CN"/>
              <a:t>CPU</a:t>
            </a:r>
            <a:r>
              <a:rPr lang="zh-CN" altLang="en-US"/>
              <a:t>控制。一般情况下，</a:t>
            </a:r>
            <a:r>
              <a:rPr lang="zh-CN" altLang="en-US"/>
              <a:t>只要进行必要的设置，</a:t>
            </a:r>
            <a:r>
              <a:rPr lang="en-US" altLang="zh-CN"/>
              <a:t>CPU</a:t>
            </a:r>
            <a:r>
              <a:rPr lang="zh-CN" altLang="en-US"/>
              <a:t>（或程序员）只要在需要的时候以高级程序语言（</a:t>
            </a:r>
            <a:r>
              <a:rPr lang="en-US" altLang="zh-CN"/>
              <a:t>C/C++</a:t>
            </a:r>
            <a:r>
              <a:rPr lang="zh-CN" altLang="en-US"/>
              <a:t>）就能调用硬件进行信息交互，而无需时时刻刻考虑复杂的协议约定和时序问题。</a:t>
            </a:r>
            <a:endParaRPr lang="zh-CN" altLang="en-US"/>
          </a:p>
        </p:txBody>
      </p:sp>
      <p:sp>
        <p:nvSpPr>
          <p:cNvPr id="8" name="左右箭头 7"/>
          <p:cNvSpPr/>
          <p:nvPr/>
        </p:nvSpPr>
        <p:spPr>
          <a:xfrm>
            <a:off x="4603750" y="3919855"/>
            <a:ext cx="2163445" cy="575945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底层驱动</a:t>
              </a:r>
              <a:endParaRPr lang="zh-CN" sz="2000">
                <a:latin typeface="+mn-ea"/>
                <a:ea typeface="+mn-ea"/>
                <a:sym typeface="+mn-ea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580" y="1110615"/>
            <a:ext cx="3117215" cy="187833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150" y="4685030"/>
            <a:ext cx="4034790" cy="13138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240" y="554355"/>
            <a:ext cx="2569210" cy="3282950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5077460" y="1788795"/>
            <a:ext cx="2037080" cy="52260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下箭头 8"/>
          <p:cNvSpPr/>
          <p:nvPr/>
        </p:nvSpPr>
        <p:spPr>
          <a:xfrm>
            <a:off x="8578850" y="3950970"/>
            <a:ext cx="575945" cy="66103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3615" y="3620135"/>
            <a:ext cx="534416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为了在</a:t>
            </a:r>
            <a:r>
              <a:rPr lang="en-US" altLang="zh-CN"/>
              <a:t>C</a:t>
            </a:r>
            <a:r>
              <a:rPr lang="zh-CN" altLang="en-US"/>
              <a:t>语言中控制这些电路，半导体厂商设计了一套</a:t>
            </a:r>
            <a:r>
              <a:rPr lang="en-US" altLang="zh-CN"/>
              <a:t>1200</a:t>
            </a:r>
            <a:r>
              <a:rPr lang="zh-CN" altLang="en-US"/>
              <a:t>多页的</a:t>
            </a:r>
            <a:r>
              <a:rPr lang="zh-CN" altLang="en-US" b="1" u="sng"/>
              <a:t>文档</a:t>
            </a:r>
            <a:r>
              <a:rPr lang="zh-CN" altLang="en-US"/>
              <a:t>（针对单个系列芯片）和复杂的</a:t>
            </a:r>
            <a:r>
              <a:rPr lang="zh-CN" altLang="en-US" b="1" u="sng"/>
              <a:t>地址映射表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但是为了开发的便捷和稳定性，</a:t>
            </a:r>
            <a:r>
              <a:rPr lang="zh-CN" altLang="en-US">
                <a:sym typeface="+mn-ea"/>
              </a:rPr>
              <a:t>厂商提供了几套</a:t>
            </a:r>
            <a:r>
              <a:rPr lang="zh-CN" altLang="en-US" b="1" u="sng">
                <a:sym typeface="+mn-ea"/>
              </a:rPr>
              <a:t>函数库</a:t>
            </a:r>
            <a:r>
              <a:rPr lang="zh-CN" altLang="en-US">
                <a:sym typeface="+mn-ea"/>
              </a:rPr>
              <a:t>，将地址映射表封装为符合一般程序员逻辑的结构和使用方式。其中我们使用的是稳定且性能高的</a:t>
            </a:r>
            <a:r>
              <a:rPr lang="zh-CN" altLang="en-US" b="1" u="sng">
                <a:sym typeface="+mn-ea"/>
              </a:rPr>
              <a:t>标准库版本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4850" y="989965"/>
            <a:ext cx="7660640" cy="5401310"/>
          </a:xfrm>
          <a:prstGeom prst="rect">
            <a:avLst/>
          </a:prstGeom>
        </p:spPr>
      </p:pic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技无止境</a:t>
              </a:r>
              <a:endParaRPr lang="zh-CN" sz="2000">
                <a:latin typeface="+mn-ea"/>
                <a:ea typeface="+mn-ea"/>
                <a:sym typeface="+mn-ea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sp>
        <p:nvSpPr>
          <p:cNvPr id="3" name="文本框 2"/>
          <p:cNvSpPr txBox="1"/>
          <p:nvPr/>
        </p:nvSpPr>
        <p:spPr>
          <a:xfrm>
            <a:off x="4197350" y="908050"/>
            <a:ext cx="750887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/>
              <a:t>聊一聊</a:t>
            </a:r>
            <a:endParaRPr lang="zh-CN" altLang="en-US" sz="6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SubTitle_1"/>
          <p:cNvSpPr/>
          <p:nvPr>
            <p:custDataLst>
              <p:tags r:id="rId1"/>
            </p:custDataLst>
          </p:nvPr>
        </p:nvSpPr>
        <p:spPr>
          <a:xfrm>
            <a:off x="6546440" y="1840926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rgbClr val="7F7F7F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MH_Other_1"/>
          <p:cNvSpPr/>
          <p:nvPr>
            <p:custDataLst>
              <p:tags r:id="rId2"/>
            </p:custDataLst>
          </p:nvPr>
        </p:nvSpPr>
        <p:spPr>
          <a:xfrm>
            <a:off x="5841591" y="1840926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rgbClr val="7F7F7F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20" kern="0" dirty="0">
                <a:solidFill>
                  <a:srgbClr val="7F7F7F"/>
                </a:solidFill>
                <a:cs typeface="+mn-ea"/>
                <a:sym typeface="+mn-lt"/>
              </a:rPr>
              <a:t>1</a:t>
            </a:r>
            <a:endParaRPr lang="en-US" altLang="zh-CN" sz="4220" kern="0" dirty="0">
              <a:solidFill>
                <a:srgbClr val="7F7F7F"/>
              </a:solidFill>
              <a:cs typeface="+mn-ea"/>
              <a:sym typeface="+mn-lt"/>
            </a:endParaRPr>
          </a:p>
        </p:txBody>
      </p:sp>
      <p:sp>
        <p:nvSpPr>
          <p:cNvPr id="4" name="MH_SubTitle_2"/>
          <p:cNvSpPr/>
          <p:nvPr>
            <p:custDataLst>
              <p:tags r:id="rId3"/>
            </p:custDataLst>
          </p:nvPr>
        </p:nvSpPr>
        <p:spPr>
          <a:xfrm>
            <a:off x="6546440" y="2842112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rgbClr val="7F7F7F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MH_Other_2"/>
          <p:cNvSpPr/>
          <p:nvPr>
            <p:custDataLst>
              <p:tags r:id="rId4"/>
            </p:custDataLst>
          </p:nvPr>
        </p:nvSpPr>
        <p:spPr>
          <a:xfrm>
            <a:off x="5841591" y="2842112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rgbClr val="7F7F7F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20" kern="0" dirty="0">
                <a:solidFill>
                  <a:srgbClr val="7F7F7F"/>
                </a:solidFill>
                <a:cs typeface="+mn-ea"/>
                <a:sym typeface="+mn-lt"/>
              </a:rPr>
              <a:t>2</a:t>
            </a:r>
            <a:endParaRPr lang="en-US" altLang="zh-CN" sz="4220" kern="0" dirty="0">
              <a:solidFill>
                <a:srgbClr val="7F7F7F"/>
              </a:solidFill>
              <a:cs typeface="+mn-ea"/>
              <a:sym typeface="+mn-lt"/>
            </a:endParaRPr>
          </a:p>
        </p:txBody>
      </p:sp>
      <p:sp>
        <p:nvSpPr>
          <p:cNvPr id="6" name="MH_SubTitle_3"/>
          <p:cNvSpPr/>
          <p:nvPr>
            <p:custDataLst>
              <p:tags r:id="rId5"/>
            </p:custDataLst>
          </p:nvPr>
        </p:nvSpPr>
        <p:spPr>
          <a:xfrm>
            <a:off x="6546440" y="3843298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rgbClr val="7F7F7F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MH_Other_3"/>
          <p:cNvSpPr/>
          <p:nvPr>
            <p:custDataLst>
              <p:tags r:id="rId6"/>
            </p:custDataLst>
          </p:nvPr>
        </p:nvSpPr>
        <p:spPr>
          <a:xfrm>
            <a:off x="5841591" y="3843298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rgbClr val="7F7F7F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20" kern="0" dirty="0">
                <a:solidFill>
                  <a:srgbClr val="7F7F7F"/>
                </a:solidFill>
                <a:cs typeface="+mn-ea"/>
                <a:sym typeface="+mn-lt"/>
              </a:rPr>
              <a:t>3</a:t>
            </a:r>
            <a:endParaRPr lang="en-US" altLang="zh-CN" sz="4220" kern="0" dirty="0">
              <a:solidFill>
                <a:srgbClr val="7F7F7F"/>
              </a:solidFill>
              <a:cs typeface="+mn-ea"/>
              <a:sym typeface="+mn-lt"/>
            </a:endParaRPr>
          </a:p>
        </p:txBody>
      </p:sp>
      <p:sp>
        <p:nvSpPr>
          <p:cNvPr id="8" name="MH_SubTitle_4"/>
          <p:cNvSpPr/>
          <p:nvPr>
            <p:custDataLst>
              <p:tags r:id="rId7"/>
            </p:custDataLst>
          </p:nvPr>
        </p:nvSpPr>
        <p:spPr>
          <a:xfrm>
            <a:off x="6546440" y="4844484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rgbClr val="7F7F7F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MH_Other_4"/>
          <p:cNvSpPr/>
          <p:nvPr>
            <p:custDataLst>
              <p:tags r:id="rId8"/>
            </p:custDataLst>
          </p:nvPr>
        </p:nvSpPr>
        <p:spPr>
          <a:xfrm>
            <a:off x="5841591" y="4844484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rgbClr val="7F7F7F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20" kern="0" dirty="0">
                <a:solidFill>
                  <a:srgbClr val="7F7F7F"/>
                </a:solidFill>
                <a:cs typeface="+mn-ea"/>
                <a:sym typeface="+mn-lt"/>
              </a:rPr>
              <a:t>4</a:t>
            </a:r>
            <a:endParaRPr lang="en-US" altLang="zh-CN" sz="4220" kern="0" dirty="0">
              <a:solidFill>
                <a:srgbClr val="7F7F7F"/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27398" y="1970770"/>
            <a:ext cx="270499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电控是干什么的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56755" y="3014980"/>
            <a:ext cx="306895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电控工作的基本结构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227398" y="4016042"/>
            <a:ext cx="270499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自顶向下的概述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39141" y="5016608"/>
            <a:ext cx="270499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技无止境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828801" y="2"/>
            <a:ext cx="868103" cy="81455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116710" y="800838"/>
            <a:ext cx="2244055" cy="3119065"/>
            <a:chOff x="2113254" y="1986218"/>
            <a:chExt cx="2926551" cy="3456460"/>
          </a:xfrm>
        </p:grpSpPr>
        <p:sp>
          <p:nvSpPr>
            <p:cNvPr id="20" name="文本框 19"/>
            <p:cNvSpPr txBox="1"/>
            <p:nvPr/>
          </p:nvSpPr>
          <p:spPr>
            <a:xfrm>
              <a:off x="2113254" y="1986218"/>
              <a:ext cx="2926551" cy="3103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8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目</a:t>
              </a:r>
              <a:endParaRPr lang="en-US" altLang="zh-CN" sz="8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  <a:p>
              <a:pPr algn="dist"/>
              <a:r>
                <a:rPr lang="zh-CN" altLang="en-US" sz="8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录</a:t>
              </a:r>
              <a:endParaRPr lang="zh-CN" altLang="en-US" sz="8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763171" y="5067502"/>
              <a:ext cx="1780184" cy="3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595959"/>
                  </a:solidFill>
                  <a:cs typeface="+mn-ea"/>
                  <a:sym typeface="+mn-lt"/>
                </a:rPr>
                <a:t>CONTENTS</a:t>
              </a:r>
              <a:endParaRPr lang="zh-CN" altLang="en-US" sz="1600" dirty="0"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9" cstate="screen"/>
          <a:stretch>
            <a:fillRect/>
          </a:stretch>
        </p:blipFill>
        <p:spPr>
          <a:xfrm>
            <a:off x="3557079" y="6215896"/>
            <a:ext cx="1291147" cy="78532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 cstate="screen"/>
          <a:stretch>
            <a:fillRect/>
          </a:stretch>
        </p:blipFill>
        <p:spPr>
          <a:xfrm flipH="1">
            <a:off x="5325" y="5563624"/>
            <a:ext cx="1452000" cy="1304544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>
          <a:xfrm>
            <a:off x="10437150" y="199092"/>
            <a:ext cx="1269076" cy="910996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>
          <a:xfrm>
            <a:off x="-105135" y="3919902"/>
            <a:ext cx="421744" cy="782696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3" cstate="screen"/>
          <a:stretch>
            <a:fillRect/>
          </a:stretch>
        </p:blipFill>
        <p:spPr>
          <a:xfrm>
            <a:off x="3454089" y="2707632"/>
            <a:ext cx="1147088" cy="2890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2" presetClass="entr" presetSubtype="8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35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6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49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0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" presetClass="entr" presetSubtype="8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7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8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9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0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2" presetClass="entr" presetSubtype="8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8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35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6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49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0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" presetClass="entr" presetSubtype="8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22942" y="516971"/>
            <a:ext cx="3255935" cy="714197"/>
            <a:chOff x="522940" y="516970"/>
            <a:chExt cx="3255935" cy="714197"/>
          </a:xfrm>
        </p:grpSpPr>
        <p:sp>
          <p:nvSpPr>
            <p:cNvPr id="21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67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000">
                  <a:sym typeface="+mn-ea"/>
                </a:rPr>
                <a:t>电控是干什么的</a:t>
              </a:r>
              <a:endParaRPr lang="zh-CN" altLang="en-US" sz="2000"/>
            </a:p>
            <a:p>
              <a:pPr eaLnBrk="1" hangingPunct="1">
                <a:spcBef>
                  <a:spcPct val="20000"/>
                </a:spcBef>
              </a:pP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2030730" y="2201545"/>
            <a:ext cx="1728470" cy="57404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内容占位符 22"/>
          <p:cNvSpPr>
            <a:spLocks noGrp="1"/>
          </p:cNvSpPr>
          <p:nvPr>
            <p:ph idx="1"/>
          </p:nvPr>
        </p:nvSpPr>
        <p:spPr>
          <a:xfrm>
            <a:off x="2050415" y="2287270"/>
            <a:ext cx="1728470" cy="574040"/>
          </a:xfrm>
        </p:spPr>
        <p:txBody>
          <a:bodyPr>
            <a:normAutofit fontScale="70000"/>
          </a:bodyPr>
          <a:p>
            <a:pPr marL="0" indent="0">
              <a:buNone/>
            </a:pPr>
            <a:r>
              <a:rPr>
                <a:latin typeface="+mn-ea"/>
                <a:ea typeface="+mn-ea"/>
              </a:rPr>
              <a:t>让机器人运动</a:t>
            </a:r>
            <a:endParaRPr>
              <a:latin typeface="+mn-ea"/>
              <a:ea typeface="+mn-ea"/>
            </a:endParaRPr>
          </a:p>
        </p:txBody>
      </p:sp>
      <p:pic>
        <p:nvPicPr>
          <p:cNvPr id="24" name="图片 23" descr="Desktop 2020.09.04 - 22.02.48.01202094225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540" y="3733800"/>
            <a:ext cx="2990850" cy="1682115"/>
          </a:xfrm>
          <a:prstGeom prst="rect">
            <a:avLst/>
          </a:prstGeom>
        </p:spPr>
      </p:pic>
      <p:pic>
        <p:nvPicPr>
          <p:cNvPr id="25" name="图片 24" descr="1026083449685721637170162112520209422163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925" y="3659505"/>
            <a:ext cx="2638425" cy="1830070"/>
          </a:xfrm>
          <a:prstGeom prst="rect">
            <a:avLst/>
          </a:prstGeom>
        </p:spPr>
      </p:pic>
      <p:pic>
        <p:nvPicPr>
          <p:cNvPr id="29" name="图片 28" descr="Desktop 2020.09.04 - 22.25.13.0220209422273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2665" y="3776345"/>
            <a:ext cx="2914015" cy="1639570"/>
          </a:xfrm>
          <a:prstGeom prst="rect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3879215" y="1889125"/>
            <a:ext cx="7517130" cy="1198880"/>
            <a:chOff x="6109" y="2975"/>
            <a:chExt cx="11838" cy="1888"/>
          </a:xfrm>
        </p:grpSpPr>
        <p:grpSp>
          <p:nvGrpSpPr>
            <p:cNvPr id="26" name="组合 25"/>
            <p:cNvGrpSpPr/>
            <p:nvPr/>
          </p:nvGrpSpPr>
          <p:grpSpPr>
            <a:xfrm>
              <a:off x="7522" y="3402"/>
              <a:ext cx="4588" cy="1169"/>
              <a:chOff x="10225" y="5960"/>
              <a:chExt cx="4588" cy="116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0225" y="5960"/>
                <a:ext cx="4146" cy="1034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" name="内容占位符 2"/>
              <p:cNvSpPr>
                <a:spLocks noGrp="1"/>
              </p:cNvSpPr>
              <p:nvPr/>
            </p:nvSpPr>
            <p:spPr>
              <a:xfrm>
                <a:off x="10225" y="6095"/>
                <a:ext cx="4588" cy="1034"/>
              </a:xfrm>
              <a:prstGeom prst="rect">
                <a:avLst/>
              </a:prstGeom>
            </p:spPr>
            <p:txBody>
              <a:bodyPr vert="horz" lIns="90000" tIns="46800" rIns="90000" bIns="46800" rtlCol="0">
                <a:normAutofit/>
              </a:bodyPr>
              <a:lstStyle>
                <a:lvl1pPr marL="228600" marR="0" lvl="0" indent="-22860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●"/>
                  <a:defRPr kumimoji="0" lang="zh-CN" altLang="en-US" sz="18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1pPr>
                <a:lvl2pPr marL="685800" marR="0" lvl="1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●"/>
                  <a:tabLst>
                    <a:tab pos="1609725" algn="l"/>
                  </a:tabLst>
                  <a:defRPr kumimoji="0" lang="zh-CN" altLang="en-US" sz="16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2pPr>
                <a:lvl3pPr marL="1143000" marR="0" lvl="2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●"/>
                  <a:defRPr kumimoji="0" lang="zh-CN" altLang="en-US" sz="16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3pPr>
                <a:lvl4pPr marL="1600200" marR="0" lvl="3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300"/>
                  </a:spcAft>
                  <a:buFont typeface="Wingdings" panose="05000000000000000000" charset="0"/>
                  <a:buChar char=""/>
                  <a:defRPr kumimoji="0" lang="zh-CN" altLang="en-US" sz="14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4pPr>
                <a:lvl5pPr marL="2057400" marR="0" lvl="4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300"/>
                  </a:spcAft>
                  <a:buFont typeface="Arial" panose="020B0604020202020204" pitchFamily="34" charset="0"/>
                  <a:buChar char="•"/>
                  <a:defRPr kumimoji="0" lang="zh-CN" altLang="en-US" sz="14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t>让机器人受控制的运</a:t>
                </a:r>
                <a:r>
                  <a:t>动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13801" y="2975"/>
              <a:ext cx="4146" cy="1888"/>
              <a:chOff x="2729" y="8342"/>
              <a:chExt cx="4146" cy="1888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2729" y="8342"/>
                <a:ext cx="4146" cy="1889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2752" y="8342"/>
                <a:ext cx="410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/>
                  <a:t>结合各种传感器和其他系统的信息输入，配合人的操控</a:t>
                </a:r>
                <a:r>
                  <a:rPr lang="zh-CN" altLang="en-US">
                    <a:latin typeface="+mn-ea"/>
                  </a:rPr>
                  <a:t>，控制</a:t>
                </a:r>
                <a:r>
                  <a:rPr lang="zh-CN" altLang="en-US"/>
                  <a:t>机器人做出最有利的行为</a:t>
                </a:r>
                <a:endParaRPr lang="zh-CN" altLang="en-US"/>
              </a:p>
            </p:txBody>
          </p:sp>
        </p:grpSp>
        <p:sp>
          <p:nvSpPr>
            <p:cNvPr id="33" name="右箭头 32"/>
            <p:cNvSpPr/>
            <p:nvPr/>
          </p:nvSpPr>
          <p:spPr>
            <a:xfrm>
              <a:off x="6109" y="3695"/>
              <a:ext cx="1318" cy="449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4" name="右箭头 33"/>
            <p:cNvSpPr/>
            <p:nvPr/>
          </p:nvSpPr>
          <p:spPr>
            <a:xfrm>
              <a:off x="11785" y="3695"/>
              <a:ext cx="1794" cy="449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文框 6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522942" y="516971"/>
            <a:ext cx="3255935" cy="714197"/>
            <a:chOff x="522940" y="516970"/>
            <a:chExt cx="3255935" cy="714197"/>
          </a:xfrm>
        </p:grpSpPr>
        <p:sp>
          <p:nvSpPr>
            <p:cNvPr id="67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67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2000">
                  <a:sym typeface="+mn-ea"/>
                </a:rPr>
                <a:t>电控工作的</a:t>
              </a:r>
              <a:r>
                <a:rPr lang="zh-CN" altLang="en-US" sz="2000">
                  <a:sym typeface="+mn-ea"/>
                </a:rPr>
                <a:t>基本结构</a:t>
              </a:r>
              <a:endParaRPr lang="zh-CN" altLang="en-US" sz="2000"/>
            </a:p>
            <a:p>
              <a:pPr eaLnBrk="1" hangingPunct="1">
                <a:spcBef>
                  <a:spcPct val="20000"/>
                </a:spcBef>
              </a:pP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68" name="图片 67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2186940" y="1793240"/>
            <a:ext cx="9365615" cy="1198880"/>
            <a:chOff x="3198" y="2975"/>
            <a:chExt cx="14749" cy="1888"/>
          </a:xfrm>
        </p:grpSpPr>
        <p:sp>
          <p:nvSpPr>
            <p:cNvPr id="3" name="矩形 2"/>
            <p:cNvSpPr/>
            <p:nvPr/>
          </p:nvSpPr>
          <p:spPr>
            <a:xfrm>
              <a:off x="3198" y="3467"/>
              <a:ext cx="2722" cy="90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内容占位符 2"/>
            <p:cNvSpPr>
              <a:spLocks noGrp="1"/>
            </p:cNvSpPr>
            <p:nvPr/>
          </p:nvSpPr>
          <p:spPr>
            <a:xfrm>
              <a:off x="3198" y="3468"/>
              <a:ext cx="2722" cy="904"/>
            </a:xfrm>
            <a:prstGeom prst="rect">
              <a:avLst/>
            </a:prstGeom>
          </p:spPr>
          <p:txBody>
            <a:bodyPr vert="horz" lIns="90000" tIns="46800" rIns="90000" bIns="46800" rtlCol="0">
              <a:normAutofit/>
            </a:bodyPr>
            <a:lstStyle>
              <a:lvl1pPr marL="228600" marR="0" lvl="0" indent="-2286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Font typeface="Arial" panose="020B0604020202020204" pitchFamily="34" charset="0"/>
                <a:buChar char="●"/>
                <a:defRPr kumimoji="0" lang="zh-CN" altLang="en-US" sz="1800" b="0" i="0" u="none" strike="noStrike" kern="1200" cap="none" spc="150" normalizeH="0" baseline="0" noProof="1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+mn-ea"/>
                </a:defRPr>
              </a:lvl1pPr>
              <a:lvl2pPr marL="685800" marR="0" lvl="1" indent="-22860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●"/>
                <a:tabLst>
                  <a:tab pos="1609725" algn="l"/>
                </a:tabLst>
                <a:defRPr kumimoji="0" lang="zh-CN" altLang="en-US" sz="1600" b="0" i="0" u="none" strike="noStrike" kern="1200" cap="none" spc="150" normalizeH="0" baseline="0" noProof="1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+mn-ea"/>
                </a:defRPr>
              </a:lvl2pPr>
              <a:lvl3pPr marL="1143000" marR="0" lvl="2" indent="-22860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●"/>
                <a:defRPr kumimoji="0" lang="zh-CN" altLang="en-US" sz="1600" b="0" i="0" u="none" strike="noStrike" kern="1200" cap="none" spc="150" normalizeH="0" baseline="0" noProof="1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+mn-ea"/>
                </a:defRPr>
              </a:lvl3pPr>
              <a:lvl4pPr marL="1600200" marR="0" lvl="3" indent="-22860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300"/>
                </a:spcAft>
                <a:buFont typeface="Wingdings" panose="05000000000000000000" charset="0"/>
                <a:buChar char=""/>
                <a:defRPr kumimoji="0" lang="zh-CN" altLang="en-US" sz="1400" b="0" i="0" u="none" strike="noStrike" kern="1200" cap="none" spc="150" normalizeH="0" baseline="0" noProof="1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+mn-ea"/>
                </a:defRPr>
              </a:lvl4pPr>
              <a:lvl5pPr marL="2057400" marR="0" lvl="4" indent="-22860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300"/>
                </a:spcAft>
                <a:buFont typeface="Arial" panose="020B0604020202020204" pitchFamily="34" charset="0"/>
                <a:buChar char="•"/>
                <a:defRPr kumimoji="0" lang="zh-CN" altLang="en-US" sz="1400" b="0" i="0" u="none" strike="noStrike" kern="1200" cap="none" spc="150" normalizeH="0" baseline="0" noProof="1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+mn-ea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>
                  <a:latin typeface="+mn-ea"/>
                  <a:ea typeface="+mn-ea"/>
                </a:rPr>
                <a:t>让机器人运动</a:t>
              </a:r>
              <a:endParaRPr>
                <a:latin typeface="+mn-ea"/>
                <a:ea typeface="+mn-ea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522" y="3402"/>
              <a:ext cx="4588" cy="1169"/>
              <a:chOff x="10225" y="5960"/>
              <a:chExt cx="4588" cy="1169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0225" y="5960"/>
                <a:ext cx="4146" cy="1034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6" name="内容占位符 2"/>
              <p:cNvSpPr>
                <a:spLocks noGrp="1"/>
              </p:cNvSpPr>
              <p:nvPr/>
            </p:nvSpPr>
            <p:spPr>
              <a:xfrm>
                <a:off x="10225" y="6095"/>
                <a:ext cx="4588" cy="1034"/>
              </a:xfrm>
              <a:prstGeom prst="rect">
                <a:avLst/>
              </a:prstGeom>
            </p:spPr>
            <p:txBody>
              <a:bodyPr vert="horz" lIns="90000" tIns="46800" rIns="90000" bIns="46800" rtlCol="0">
                <a:normAutofit/>
              </a:bodyPr>
              <a:lstStyle>
                <a:lvl1pPr marL="228600" marR="0" lvl="0" indent="-22860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1000"/>
                  </a:spcAft>
                  <a:buFont typeface="Arial" panose="020B0604020202020204" pitchFamily="34" charset="0"/>
                  <a:buChar char="●"/>
                  <a:defRPr kumimoji="0" lang="zh-CN" altLang="en-US" sz="18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1pPr>
                <a:lvl2pPr marL="685800" marR="0" lvl="1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●"/>
                  <a:tabLst>
                    <a:tab pos="1609725" algn="l"/>
                  </a:tabLst>
                  <a:defRPr kumimoji="0" lang="zh-CN" altLang="en-US" sz="16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2pPr>
                <a:lvl3pPr marL="1143000" marR="0" lvl="2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Font typeface="Arial" panose="020B0604020202020204" pitchFamily="34" charset="0"/>
                  <a:buChar char="●"/>
                  <a:defRPr kumimoji="0" lang="zh-CN" altLang="en-US" sz="16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3pPr>
                <a:lvl4pPr marL="1600200" marR="0" lvl="3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300"/>
                  </a:spcAft>
                  <a:buFont typeface="Wingdings" panose="05000000000000000000" charset="0"/>
                  <a:buChar char=""/>
                  <a:defRPr kumimoji="0" lang="zh-CN" altLang="en-US" sz="14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4pPr>
                <a:lvl5pPr marL="2057400" marR="0" lvl="4" indent="-22860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300"/>
                  </a:spcAft>
                  <a:buFont typeface="Arial" panose="020B0604020202020204" pitchFamily="34" charset="0"/>
                  <a:buChar char="•"/>
                  <a:defRPr kumimoji="0" lang="zh-CN" altLang="en-US" sz="1400" b="0" i="0" u="none" strike="noStrike" kern="1200" cap="none" spc="150" normalizeH="0" baseline="0" noProof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uFillTx/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+mn-ea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t>让机器人受控制的运</a:t>
                </a:r>
                <a:r>
                  <a:t>动</a:t>
                </a: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3801" y="2975"/>
              <a:ext cx="4146" cy="1888"/>
              <a:chOff x="2729" y="8342"/>
              <a:chExt cx="4146" cy="188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2729" y="8342"/>
                <a:ext cx="4146" cy="1889"/>
              </a:xfrm>
              <a:prstGeom prst="rect">
                <a:avLst/>
              </a:prstGeom>
              <a:ln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2752" y="8342"/>
                <a:ext cx="410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/>
                  <a:t>结合各种传感器和其他系统的信息输入，配合人的操控</a:t>
                </a:r>
                <a:r>
                  <a:rPr lang="zh-CN" altLang="en-US">
                    <a:latin typeface="+mn-ea"/>
                  </a:rPr>
                  <a:t>，控制</a:t>
                </a:r>
                <a:r>
                  <a:rPr lang="zh-CN" altLang="en-US"/>
                  <a:t>机器人做出最有利的行为</a:t>
                </a:r>
                <a:endParaRPr lang="zh-CN" altLang="en-US"/>
              </a:p>
            </p:txBody>
          </p:sp>
        </p:grpSp>
        <p:sp>
          <p:nvSpPr>
            <p:cNvPr id="20" name="右箭头 19"/>
            <p:cNvSpPr/>
            <p:nvPr/>
          </p:nvSpPr>
          <p:spPr>
            <a:xfrm>
              <a:off x="6109" y="3695"/>
              <a:ext cx="1318" cy="449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右箭头 20"/>
            <p:cNvSpPr/>
            <p:nvPr/>
          </p:nvSpPr>
          <p:spPr>
            <a:xfrm>
              <a:off x="11785" y="3695"/>
              <a:ext cx="1794" cy="449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19100" y="2150110"/>
            <a:ext cx="1617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机器人的</a:t>
            </a:r>
            <a:r>
              <a:rPr lang="zh-CN" altLang="en-US"/>
              <a:t>表现：</a:t>
            </a:r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9372600" y="4003675"/>
            <a:ext cx="1728470" cy="57404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内容占位符 22"/>
          <p:cNvSpPr>
            <a:spLocks noGrp="1"/>
          </p:cNvSpPr>
          <p:nvPr/>
        </p:nvSpPr>
        <p:spPr>
          <a:xfrm>
            <a:off x="9636125" y="4089400"/>
            <a:ext cx="1201420" cy="5740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sz="1800">
                <a:latin typeface="+mn-ea"/>
                <a:ea typeface="+mn-ea"/>
              </a:rPr>
              <a:t>顶层逻辑</a:t>
            </a:r>
            <a:endParaRPr lang="zh-CN" sz="1800">
              <a:latin typeface="+mn-ea"/>
              <a:ea typeface="+mn-ea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384800" y="4003675"/>
            <a:ext cx="1728470" cy="57404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内容占位符 22"/>
          <p:cNvSpPr>
            <a:spLocks noGrp="1"/>
          </p:cNvSpPr>
          <p:nvPr/>
        </p:nvSpPr>
        <p:spPr>
          <a:xfrm>
            <a:off x="5648325" y="4089400"/>
            <a:ext cx="1201420" cy="5740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sz="1800">
                <a:latin typeface="+mn-ea"/>
                <a:ea typeface="+mn-ea"/>
              </a:rPr>
              <a:t>中层控制</a:t>
            </a:r>
            <a:endParaRPr lang="zh-CN" sz="1800">
              <a:latin typeface="+mn-ea"/>
              <a:ea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2186940" y="4003675"/>
            <a:ext cx="1728470" cy="57404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内容占位符 22"/>
          <p:cNvSpPr>
            <a:spLocks noGrp="1"/>
          </p:cNvSpPr>
          <p:nvPr/>
        </p:nvSpPr>
        <p:spPr>
          <a:xfrm>
            <a:off x="2450465" y="4089400"/>
            <a:ext cx="1201420" cy="5740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sz="1800">
                <a:latin typeface="+mn-ea"/>
                <a:ea typeface="+mn-ea"/>
              </a:rPr>
              <a:t>底层驱动</a:t>
            </a:r>
            <a:endParaRPr lang="zh-CN" sz="1800">
              <a:latin typeface="+mn-ea"/>
              <a:ea typeface="+mn-ea"/>
            </a:endParaRPr>
          </a:p>
        </p:txBody>
      </p:sp>
      <p:sp>
        <p:nvSpPr>
          <p:cNvPr id="82" name="左箭头 81"/>
          <p:cNvSpPr/>
          <p:nvPr/>
        </p:nvSpPr>
        <p:spPr>
          <a:xfrm>
            <a:off x="4035425" y="4127500"/>
            <a:ext cx="1044575" cy="326390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左箭头 84"/>
          <p:cNvSpPr/>
          <p:nvPr/>
        </p:nvSpPr>
        <p:spPr>
          <a:xfrm>
            <a:off x="7286625" y="4127500"/>
            <a:ext cx="1845945" cy="326390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文本框 85"/>
          <p:cNvSpPr txBox="1"/>
          <p:nvPr/>
        </p:nvSpPr>
        <p:spPr>
          <a:xfrm>
            <a:off x="523240" y="4106545"/>
            <a:ext cx="155448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电控的工作：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图文框 78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81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顶层逻辑</a:t>
              </a: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82" name="图片 81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660400" y="1136015"/>
            <a:ext cx="8825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将机器人的</a:t>
            </a:r>
            <a:r>
              <a:rPr lang="zh-CN" altLang="en-US" b="1" u="sng"/>
              <a:t>行为表现</a:t>
            </a:r>
            <a:r>
              <a:rPr lang="zh-CN" altLang="en-US"/>
              <a:t>、为了执行这些行为所需的特定的</a:t>
            </a:r>
            <a:r>
              <a:rPr lang="zh-CN" altLang="en-US" b="1" u="sng"/>
              <a:t>算法</a:t>
            </a:r>
            <a:r>
              <a:rPr lang="zh-CN" altLang="en-US"/>
              <a:t>与特定的</a:t>
            </a:r>
            <a:r>
              <a:rPr lang="zh-CN" altLang="en-US" b="1" u="sng"/>
              <a:t>信息输入</a:t>
            </a:r>
            <a:r>
              <a:rPr lang="en-US" altLang="zh-CN"/>
              <a:t>,</a:t>
            </a:r>
            <a:r>
              <a:rPr lang="zh-CN" altLang="en-US"/>
              <a:t>用</a:t>
            </a:r>
            <a:r>
              <a:rPr lang="en-US" altLang="zh-CN"/>
              <a:t>C++</a:t>
            </a:r>
            <a:r>
              <a:rPr lang="zh-CN" altLang="en-US"/>
              <a:t>的语言特性</a:t>
            </a:r>
            <a:r>
              <a:rPr lang="zh-CN" altLang="en-US" b="1" u="sng"/>
              <a:t>封装</a:t>
            </a:r>
            <a:r>
              <a:rPr lang="zh-CN" altLang="en-US"/>
              <a:t>为</a:t>
            </a:r>
            <a:r>
              <a:rPr lang="zh-CN" altLang="en-US" b="1" u="sng"/>
              <a:t>状态（</a:t>
            </a:r>
            <a:r>
              <a:rPr lang="en-US" altLang="zh-CN" b="1" u="sng"/>
              <a:t>State</a:t>
            </a:r>
            <a:r>
              <a:rPr lang="zh-CN" altLang="en-US" b="1" u="sng"/>
              <a:t>）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191885" y="2421890"/>
            <a:ext cx="52717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设定机器人底盘产生一个向前（</a:t>
            </a:r>
            <a:r>
              <a:rPr lang="en-US" altLang="zh-CN"/>
              <a:t>X</a:t>
            </a:r>
            <a:r>
              <a:rPr lang="zh-CN" altLang="en-US"/>
              <a:t>轴）的</a:t>
            </a:r>
            <a:r>
              <a:rPr lang="zh-CN" altLang="en-US" b="1" u="sng"/>
              <a:t>速度分量</a:t>
            </a:r>
            <a:r>
              <a:rPr lang="zh-CN" altLang="en-US"/>
              <a:t>，</a:t>
            </a:r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6279515" y="3047365"/>
            <a:ext cx="51835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将遥控器</a:t>
            </a:r>
            <a:r>
              <a:rPr lang="zh-CN" altLang="en-US" b="1" u="sng"/>
              <a:t>两个摇杆</a:t>
            </a:r>
            <a:r>
              <a:rPr lang="zh-CN" altLang="en-US"/>
              <a:t>的位置 线性映射为范围为（</a:t>
            </a:r>
            <a:r>
              <a:rPr lang="en-US" altLang="zh-CN"/>
              <a:t>-1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）的四个值。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由这些值乘以一定的比例。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设定</a:t>
            </a:r>
            <a:r>
              <a:rPr lang="zh-CN" altLang="en-US">
                <a:sym typeface="+mn-ea"/>
              </a:rPr>
              <a:t>机器人底盘在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轴，</a:t>
            </a:r>
            <a:r>
              <a:rPr lang="en-US" altLang="zh-CN">
                <a:sym typeface="+mn-ea"/>
              </a:rPr>
              <a:t>Y</a:t>
            </a:r>
            <a:r>
              <a:rPr lang="zh-CN" altLang="en-US">
                <a:sym typeface="+mn-ea"/>
              </a:rPr>
              <a:t>轴，</a:t>
            </a:r>
            <a:r>
              <a:rPr lang="en-US" altLang="zh-CN">
                <a:sym typeface="+mn-ea"/>
              </a:rPr>
              <a:t>Z</a:t>
            </a:r>
            <a:r>
              <a:rPr lang="zh-CN" altLang="en-US">
                <a:sym typeface="+mn-ea"/>
              </a:rPr>
              <a:t>轴（默认为四轮着地点几何中心，实际上调整参数可以设定成过底盘重心）速度分量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05" y="2421890"/>
            <a:ext cx="5267325" cy="923925"/>
          </a:xfrm>
          <a:prstGeom prst="rect">
            <a:avLst/>
          </a:prstGeom>
        </p:spPr>
      </p:pic>
      <p:cxnSp>
        <p:nvCxnSpPr>
          <p:cNvPr id="70" name="直接箭头连接符 69"/>
          <p:cNvCxnSpPr>
            <a:endCxn id="17" idx="1"/>
          </p:cNvCxnSpPr>
          <p:nvPr/>
        </p:nvCxnSpPr>
        <p:spPr>
          <a:xfrm flipV="1">
            <a:off x="2973070" y="2606040"/>
            <a:ext cx="3218815" cy="35814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1" name="图片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05" y="3929380"/>
            <a:ext cx="5057775" cy="2200275"/>
          </a:xfrm>
          <a:prstGeom prst="rect">
            <a:avLst/>
          </a:prstGeom>
        </p:spPr>
      </p:pic>
      <p:cxnSp>
        <p:nvCxnSpPr>
          <p:cNvPr id="73" name="直接箭头连接符 72"/>
          <p:cNvCxnSpPr/>
          <p:nvPr/>
        </p:nvCxnSpPr>
        <p:spPr>
          <a:xfrm flipV="1">
            <a:off x="4558030" y="3685540"/>
            <a:ext cx="2422525" cy="72199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/>
          <p:nvPr/>
        </p:nvCxnSpPr>
        <p:spPr>
          <a:xfrm flipV="1">
            <a:off x="5474970" y="4120515"/>
            <a:ext cx="2484120" cy="47942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V="1">
            <a:off x="3130550" y="5262245"/>
            <a:ext cx="4373880" cy="32639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6" name="图片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4735" y="840740"/>
            <a:ext cx="1800225" cy="1323975"/>
          </a:xfrm>
          <a:prstGeom prst="rect">
            <a:avLst/>
          </a:prstGeom>
        </p:spPr>
      </p:pic>
      <p:cxnSp>
        <p:nvCxnSpPr>
          <p:cNvPr id="77" name="直接箭头连接符 76"/>
          <p:cNvCxnSpPr/>
          <p:nvPr/>
        </p:nvCxnSpPr>
        <p:spPr>
          <a:xfrm flipH="1">
            <a:off x="7820660" y="1875790"/>
            <a:ext cx="2175510" cy="124587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图文框 78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22942" y="516971"/>
            <a:ext cx="3255935" cy="652602"/>
            <a:chOff x="522940" y="516970"/>
            <a:chExt cx="3255935" cy="652602"/>
          </a:xfrm>
        </p:grpSpPr>
        <p:sp>
          <p:nvSpPr>
            <p:cNvPr id="81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615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indent="0" algn="l">
                <a:buNone/>
              </a:pPr>
              <a:r>
                <a:rPr lang="zh-CN" sz="2000">
                  <a:latin typeface="+mn-ea"/>
                  <a:ea typeface="+mn-ea"/>
                  <a:sym typeface="+mn-ea"/>
                </a:rPr>
                <a:t>顶层逻辑</a:t>
              </a: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marL="0" indent="0" algn="l">
                <a:buNone/>
              </a:pP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82" name="图片 81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sp>
        <p:nvSpPr>
          <p:cNvPr id="28" name="文本框 27"/>
          <p:cNvSpPr txBox="1"/>
          <p:nvPr/>
        </p:nvSpPr>
        <p:spPr>
          <a:xfrm>
            <a:off x="523240" y="1424940"/>
            <a:ext cx="105340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</a:t>
            </a:r>
            <a:r>
              <a:rPr lang="en-US" altLang="zh-CN"/>
              <a:t>FSM</a:t>
            </a:r>
            <a:r>
              <a:rPr lang="zh-CN" altLang="en-US"/>
              <a:t>（有限状态机）模型，根据一些特定的</a:t>
            </a:r>
            <a:r>
              <a:rPr lang="zh-CN" altLang="en-US" b="1" u="sng"/>
              <a:t>信息输入</a:t>
            </a:r>
            <a:r>
              <a:rPr lang="zh-CN" altLang="en-US"/>
              <a:t>，控制状态进行</a:t>
            </a:r>
            <a:r>
              <a:rPr lang="zh-CN" altLang="en-US" b="1" u="sng"/>
              <a:t>切换</a:t>
            </a:r>
            <a:r>
              <a:rPr lang="zh-CN" altLang="en-US"/>
              <a:t>，以及严格按顺序调用旧状态的</a:t>
            </a:r>
            <a:r>
              <a:rPr lang="zh-CN" altLang="en-US" b="1" u="sng"/>
              <a:t>退出（</a:t>
            </a:r>
            <a:r>
              <a:rPr lang="en-US" altLang="zh-CN" b="1" u="sng"/>
              <a:t>Exit</a:t>
            </a:r>
            <a:r>
              <a:rPr lang="zh-CN" altLang="en-US" b="1" u="sng"/>
              <a:t>）</a:t>
            </a:r>
            <a:r>
              <a:rPr lang="zh-CN" altLang="en-US"/>
              <a:t>和新状态的</a:t>
            </a:r>
            <a:r>
              <a:rPr lang="zh-CN" altLang="en-US" b="1" u="sng"/>
              <a:t>进入</a:t>
            </a:r>
            <a:r>
              <a:rPr lang="en-US" altLang="zh-CN" b="1" u="sng"/>
              <a:t>(Enter)</a:t>
            </a:r>
            <a:r>
              <a:rPr lang="zh-CN" altLang="en-US"/>
              <a:t>、</a:t>
            </a:r>
            <a:r>
              <a:rPr lang="zh-CN" altLang="en-US" b="1" u="sng"/>
              <a:t>执行</a:t>
            </a:r>
            <a:r>
              <a:rPr lang="en-US" altLang="zh-CN" b="1" u="sng"/>
              <a:t>(Execute)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690995" y="2749550"/>
            <a:ext cx="510857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监听遥控器上两个</a:t>
            </a:r>
            <a:r>
              <a:rPr lang="zh-CN" altLang="en-US" b="1" u="sng"/>
              <a:t>三档开关</a:t>
            </a:r>
            <a:r>
              <a:rPr lang="zh-CN" altLang="en-US"/>
              <a:t>的位置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当发生位置变化时（上</a:t>
            </a:r>
            <a:r>
              <a:rPr lang="en-US" altLang="zh-CN"/>
              <a:t>-&gt;</a:t>
            </a:r>
            <a:r>
              <a:rPr lang="zh-CN" altLang="en-US"/>
              <a:t>中，中</a:t>
            </a:r>
            <a:r>
              <a:rPr lang="en-US" altLang="zh-CN"/>
              <a:t>-&gt;</a:t>
            </a:r>
            <a:r>
              <a:rPr lang="zh-CN" altLang="en-US"/>
              <a:t>下，下</a:t>
            </a:r>
            <a:r>
              <a:rPr lang="en-US" altLang="zh-CN"/>
              <a:t>-&gt;</a:t>
            </a:r>
            <a:r>
              <a:rPr lang="zh-CN" altLang="en-US"/>
              <a:t>中，中</a:t>
            </a:r>
            <a:r>
              <a:rPr lang="en-US" altLang="zh-CN"/>
              <a:t>-&gt;</a:t>
            </a:r>
            <a:r>
              <a:rPr lang="zh-CN" altLang="en-US"/>
              <a:t>上）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进行状态切换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55" y="3046095"/>
            <a:ext cx="6143625" cy="3019425"/>
          </a:xfrm>
          <a:prstGeom prst="rect">
            <a:avLst/>
          </a:prstGeom>
        </p:spPr>
      </p:pic>
      <p:cxnSp>
        <p:nvCxnSpPr>
          <p:cNvPr id="11" name="直接箭头连接符 10"/>
          <p:cNvCxnSpPr/>
          <p:nvPr/>
        </p:nvCxnSpPr>
        <p:spPr>
          <a:xfrm flipV="1">
            <a:off x="3331845" y="2884805"/>
            <a:ext cx="3490595" cy="50419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011545" y="3676015"/>
            <a:ext cx="770890" cy="60261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4451350" y="4100830"/>
            <a:ext cx="2341245" cy="92964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图文框 78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81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indent="0" algn="l">
                <a:buNone/>
              </a:pPr>
              <a:r>
                <a:rPr lang="zh-CN" sz="2000">
                  <a:latin typeface="+mn-ea"/>
                  <a:ea typeface="+mn-ea"/>
                  <a:sym typeface="+mn-ea"/>
                </a:rPr>
                <a:t>中层控制</a:t>
              </a: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82" name="图片 81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708660" y="1280795"/>
            <a:ext cx="108305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以底盘为例，根据麦克纳姆轮运动学原理，将三个底盘速度分量分解为</a:t>
            </a:r>
            <a:r>
              <a:rPr lang="zh-CN" altLang="en-US" b="1" u="sng"/>
              <a:t>四轮转速</a:t>
            </a:r>
            <a:r>
              <a:rPr lang="zh-CN" altLang="en-US"/>
              <a:t>，根据</a:t>
            </a:r>
            <a:r>
              <a:rPr lang="zh-CN" altLang="en-US" b="1" u="sng"/>
              <a:t>设定速度</a:t>
            </a:r>
            <a:r>
              <a:rPr lang="zh-CN" altLang="en-US"/>
              <a:t>与</a:t>
            </a:r>
            <a:r>
              <a:rPr lang="zh-CN" altLang="en-US" b="1" u="sng"/>
              <a:t>反馈速度</a:t>
            </a:r>
            <a:r>
              <a:rPr lang="zh-CN" altLang="en-US"/>
              <a:t>进行</a:t>
            </a:r>
            <a:r>
              <a:rPr lang="zh-CN" altLang="en-US" b="1" u="sng"/>
              <a:t>闭环控制</a:t>
            </a:r>
            <a:r>
              <a:rPr lang="zh-CN" altLang="en-US"/>
              <a:t>，将计算出的转矩电流（可以认为是正比于输出力矩</a:t>
            </a:r>
            <a:r>
              <a:rPr lang="zh-CN" altLang="en-US"/>
              <a:t>）发送给对应的电机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" y="2330450"/>
            <a:ext cx="2818765" cy="38785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78885" y="2393315"/>
            <a:ext cx="54825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计算快速，通用性强的</a:t>
            </a:r>
            <a:r>
              <a:rPr lang="en-US" altLang="zh-CN"/>
              <a:t>PID</a:t>
            </a:r>
            <a:r>
              <a:rPr lang="zh-CN" altLang="en-US"/>
              <a:t>（比例</a:t>
            </a:r>
            <a:r>
              <a:rPr lang="en-US" altLang="zh-CN"/>
              <a:t>-</a:t>
            </a:r>
            <a:r>
              <a:rPr lang="zh-CN" altLang="en-US"/>
              <a:t>积分</a:t>
            </a:r>
            <a:r>
              <a:rPr lang="en-US" altLang="zh-CN"/>
              <a:t>-</a:t>
            </a:r>
            <a:r>
              <a:rPr lang="zh-CN" altLang="en-US"/>
              <a:t>微分）算法</a:t>
            </a:r>
            <a:endParaRPr lang="zh-CN" altLang="en-US"/>
          </a:p>
          <a:p>
            <a:r>
              <a:rPr lang="zh-CN" altLang="en-US"/>
              <a:t>需要</a:t>
            </a:r>
            <a:r>
              <a:rPr lang="zh-CN" altLang="en-US" b="1" u="sng"/>
              <a:t>合适的参数</a:t>
            </a:r>
            <a:endParaRPr lang="zh-CN" altLang="en-US" b="1" u="sng"/>
          </a:p>
        </p:txBody>
      </p:sp>
      <p:pic>
        <p:nvPicPr>
          <p:cNvPr id="10" name="图片 9" descr="-576441349d4e7d8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280" y="3527425"/>
            <a:ext cx="2819400" cy="1733550"/>
          </a:xfrm>
          <a:prstGeom prst="rect">
            <a:avLst/>
          </a:prstGeom>
        </p:spPr>
      </p:pic>
      <p:pic>
        <p:nvPicPr>
          <p:cNvPr id="15" name="图片 14" descr="Desktop 2020.08.05 - 03.53.06.01_12020961491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8535" y="3096260"/>
            <a:ext cx="4488180" cy="2595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714197"/>
            <a:chOff x="522940" y="516970"/>
            <a:chExt cx="3255935" cy="714197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67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中层控制</a:t>
              </a: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eaLnBrk="1" hangingPunct="1">
                <a:spcBef>
                  <a:spcPct val="20000"/>
                </a:spcBef>
              </a:pPr>
              <a:endParaRPr lang="en-US" altLang="zh-CN" sz="2000" b="1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" y="1940560"/>
            <a:ext cx="2451100" cy="41751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08660" y="1280795"/>
            <a:ext cx="10830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在电机电调的说明书（或技术手册）中查询通讯的协议，编写对应的代码，发送与接收</a:t>
            </a:r>
            <a:r>
              <a:rPr lang="zh-CN" altLang="en-US"/>
              <a:t>信息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760" y="2254250"/>
            <a:ext cx="2500630" cy="37992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585" y="2423160"/>
            <a:ext cx="4388485" cy="3209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文框 6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75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95959"/>
              </a:solidFill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2942" y="516971"/>
            <a:ext cx="3255935" cy="391281"/>
            <a:chOff x="522940" y="516970"/>
            <a:chExt cx="3255935" cy="391281"/>
          </a:xfrm>
        </p:grpSpPr>
        <p:sp>
          <p:nvSpPr>
            <p:cNvPr id="65" name="稻壳儿小白白(http://dwz.cn/Wu2UP)"/>
            <p:cNvSpPr txBox="1">
              <a:spLocks noChangeArrowheads="1"/>
            </p:cNvSpPr>
            <p:nvPr/>
          </p:nvSpPr>
          <p:spPr bwMode="auto">
            <a:xfrm>
              <a:off x="1420239" y="554257"/>
              <a:ext cx="2358636" cy="307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sz="2000">
                  <a:latin typeface="+mn-ea"/>
                  <a:ea typeface="+mn-ea"/>
                  <a:sym typeface="+mn-ea"/>
                </a:rPr>
                <a:t>底层驱动</a:t>
              </a:r>
              <a:endParaRPr lang="zh-CN" sz="2000">
                <a:latin typeface="+mn-ea"/>
                <a:ea typeface="+mn-ea"/>
                <a:sym typeface="+mn-ea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22940" y="516970"/>
              <a:ext cx="769909" cy="391281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860" y="2456180"/>
            <a:ext cx="2886710" cy="27025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630" y="2520950"/>
            <a:ext cx="3567430" cy="25730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04290" y="1209675"/>
            <a:ext cx="86721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电脑不是只要有</a:t>
            </a:r>
            <a:r>
              <a:rPr lang="en-US" altLang="zh-CN"/>
              <a:t>CPU</a:t>
            </a:r>
            <a:r>
              <a:rPr lang="zh-CN" altLang="en-US"/>
              <a:t>和供电就能工作的，还需要一些</a:t>
            </a:r>
            <a:r>
              <a:rPr lang="zh-CN" altLang="en-US" b="1" u="sng"/>
              <a:t>外围设备</a:t>
            </a:r>
            <a:r>
              <a:rPr lang="zh-CN" altLang="en-US"/>
              <a:t>进行数据的存储，信息的交互。我们使用的开发板上的</a:t>
            </a:r>
            <a:r>
              <a:rPr lang="en-US" altLang="zh-CN"/>
              <a:t>MCU</a:t>
            </a:r>
            <a:r>
              <a:rPr lang="zh-CN" altLang="en-US"/>
              <a:t>（微控制器）芯片就是</a:t>
            </a:r>
            <a:r>
              <a:rPr lang="en-US" altLang="zh-CN"/>
              <a:t>CPU(ARM-M4</a:t>
            </a:r>
            <a:r>
              <a:rPr lang="zh-CN" altLang="en-US"/>
              <a:t>内核</a:t>
            </a:r>
            <a:r>
              <a:rPr lang="en-US" altLang="zh-CN"/>
              <a:t>)</a:t>
            </a:r>
            <a:r>
              <a:rPr lang="zh-CN" altLang="en-US"/>
              <a:t>与大量</a:t>
            </a:r>
            <a:r>
              <a:rPr lang="zh-CN" altLang="en-US" b="1" u="sng">
                <a:sym typeface="+mn-ea"/>
              </a:rPr>
              <a:t>外围设备</a:t>
            </a:r>
            <a:r>
              <a:rPr lang="zh-CN" altLang="en-US">
                <a:sym typeface="+mn-ea"/>
              </a:rPr>
              <a:t>的</a:t>
            </a:r>
            <a:r>
              <a:rPr lang="zh-CN" altLang="en-US" b="1" u="sng">
                <a:sym typeface="+mn-ea"/>
              </a:rPr>
              <a:t>电路</a:t>
            </a:r>
            <a:endParaRPr lang="zh-CN" altLang="en-US" b="1" u="sng">
              <a:sym typeface="+mn-ea"/>
            </a:endParaRPr>
          </a:p>
        </p:txBody>
      </p:sp>
      <p:sp>
        <p:nvSpPr>
          <p:cNvPr id="8" name="左右箭头 7"/>
          <p:cNvSpPr/>
          <p:nvPr/>
        </p:nvSpPr>
        <p:spPr>
          <a:xfrm>
            <a:off x="4546600" y="3407410"/>
            <a:ext cx="2186940" cy="575945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1022203400"/>
  <p:tag name="MH_LIBRARY" val="GRAPHIC"/>
  <p:tag name="MH_TYPE" val="SubTitle"/>
  <p:tag name="MH_ORDER" val="1"/>
</p:tagLst>
</file>

<file path=ppt/tags/tag2.xml><?xml version="1.0" encoding="utf-8"?>
<p:tagLst xmlns:p="http://schemas.openxmlformats.org/presentationml/2006/main">
  <p:tag name="MH" val="20161022203400"/>
  <p:tag name="MH_LIBRARY" val="GRAPHIC"/>
  <p:tag name="MH_TYPE" val="Other"/>
  <p:tag name="MH_ORDER" val="1"/>
</p:tagLst>
</file>

<file path=ppt/tags/tag3.xml><?xml version="1.0" encoding="utf-8"?>
<p:tagLst xmlns:p="http://schemas.openxmlformats.org/presentationml/2006/main">
  <p:tag name="MH" val="20161022203400"/>
  <p:tag name="MH_LIBRARY" val="GRAPHIC"/>
  <p:tag name="MH_TYPE" val="SubTitle"/>
  <p:tag name="MH_ORDER" val="2"/>
</p:tagLst>
</file>

<file path=ppt/tags/tag4.xml><?xml version="1.0" encoding="utf-8"?>
<p:tagLst xmlns:p="http://schemas.openxmlformats.org/presentationml/2006/main">
  <p:tag name="MH" val="20161022203400"/>
  <p:tag name="MH_LIBRARY" val="GRAPHIC"/>
  <p:tag name="MH_TYPE" val="Other"/>
  <p:tag name="MH_ORDER" val="2"/>
</p:tagLst>
</file>

<file path=ppt/tags/tag5.xml><?xml version="1.0" encoding="utf-8"?>
<p:tagLst xmlns:p="http://schemas.openxmlformats.org/presentationml/2006/main">
  <p:tag name="MH" val="20161022203400"/>
  <p:tag name="MH_LIBRARY" val="GRAPHIC"/>
  <p:tag name="MH_TYPE" val="SubTitle"/>
  <p:tag name="MH_ORDER" val="3"/>
</p:tagLst>
</file>

<file path=ppt/tags/tag6.xml><?xml version="1.0" encoding="utf-8"?>
<p:tagLst xmlns:p="http://schemas.openxmlformats.org/presentationml/2006/main">
  <p:tag name="MH" val="20161022203400"/>
  <p:tag name="MH_LIBRARY" val="GRAPHIC"/>
  <p:tag name="MH_TYPE" val="Other"/>
  <p:tag name="MH_ORDER" val="3"/>
</p:tagLst>
</file>

<file path=ppt/tags/tag7.xml><?xml version="1.0" encoding="utf-8"?>
<p:tagLst xmlns:p="http://schemas.openxmlformats.org/presentationml/2006/main">
  <p:tag name="MH" val="20161022203400"/>
  <p:tag name="MH_LIBRARY" val="GRAPHIC"/>
  <p:tag name="MH_TYPE" val="SubTitle"/>
  <p:tag name="MH_ORDER" val="4"/>
</p:tagLst>
</file>

<file path=ppt/tags/tag8.xml><?xml version="1.0" encoding="utf-8"?>
<p:tagLst xmlns:p="http://schemas.openxmlformats.org/presentationml/2006/main">
  <p:tag name="MH" val="20161022203400"/>
  <p:tag name="MH_LIBRARY" val="GRAPHIC"/>
  <p:tag name="MH_TYPE" val="Other"/>
  <p:tag name="MH_ORDER" val="4"/>
</p:tagLst>
</file>

<file path=ppt/tags/tag9.xml><?xml version="1.0" encoding="utf-8"?>
<p:tagLst xmlns:p="http://schemas.openxmlformats.org/presentationml/2006/main">
  <p:tag name="ISPRING_ULTRA_SCORM_COURSE_ID" val="38281104-D734-44B7-9F1E-9FF07BA6B41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P1um0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/W6b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/W6b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D9bpt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P1um0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P1um0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P1um0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P1um0soEf+aIwoAAHWWAAApAAAAdW5pdmVyc2FsL3NraW5fY3VzdG9taXphdGlvbl9zZXR0aW5ncy54bWztXc1v28gVv/evIFQssAWK6IP6cqGooMiRTUSmtCJjJy0KgZbGFmGK1JIjJw502MMC7W3RoocWPfVS9NJjTwXa/6XAptv/om+GpEXKkkw66QabPNE2zDfzPmbex8zwB9qd8Nrx1FXI/IXzxmaO75mUMce7Crs/kqTO1Hf9YBTQkLKwvKGcO97Mf6V7lz6nATVktjezg5nKW8NuReqLj9RuKW2tDXf1Xr0mteqkRtqSRhoqtB3J2pGsQptWq6qd8paISG5Ap9Rju6V2ypnW+wy6F9KA6d6Mvu7K2d7ppuwIjgN75kC/sNus82udaF1rdX5J9Wqj1SDrmiLLclNSG1pVq6xbraOWUpVIpd6oyOteuybXZKnaaFSPmutqq9aQ4a5/1AQpdXLUlOqter2mrWukBtySovS0mrpuyUfVqgLaSPtIXff7vValIlWrVbmurRtNud+rSNBbBhmK3OYTKGtyT26ulZ5SbctSX+33+vU10UhTbUjtGmlWKut6rydXKpvJ3YwuPV0bau7hJNP5gMCdLtjZymOrvCO4OtNVEEBniy6Wrs2o5NkL+rT03R9++903v/72N396+/U3b3/3t7e//+e3f/xrKQ5REc4JQ2JZlhoRgczFdVXfY6BDGnrurfT51F/e/qRTFi1JN2FZOjXSdMmZPS1drBjzvSfTSNQTzw8Wtlvq/jiKnnhseTj9GxoU4bu0p3SjriU+edliXRDRcB1imvqLpe3dDvwr/8mFPb2+CvyVN8tl5vx2SQPX8a6hd+WopZKDilwnZDqji4x9pM2v/GxLqFgh5eY1Cb9ycbr2BXUTjRXxKcC3UfnwjGyx3jihwwSrUuXXIdalfUWzDmgr/DrM44GWrNda/HqYidHXDLrLvADUDnZ37VsaZJVEBfMgl79cLYvG0zLwr/hkZ/kedvQdn+tD/fGuuIUVfuVi4gPkCnN5KZ42MX5tq2N8u11LOgvQAs5NF5eYJESOehN1eDpSjJeTwfB4OOnpxyWoWyIrJZ6Wn9ea7dfVRhMqV8yXU5J5qgwGWVmSENao5JNlWOPhYAICyWBikBdWqct/FmYdPrcGukFK3fiXwgJGY3JW6vKfeVifj8fEsCbmQNfIRDcnxtAS8zIgFtFK3Zf+SprbN1RivnTj0FcSm1MJyrMTUCl0nZlo4CXb8VY0hz5teKroxmRMTGusq5Y+NEpd0w+C258KyfaKzSF45nYozZzQvnDpTKiFEBHtvLyAdrFDk+CLzR3o6S9sx3uSR/tYOdeN44k1HA7MCTG0hFLqEm8maYHNNRUXNFZMMgYZgQ0r+ePYJyL6hARJcd3CQk7045MBfFvckBPnau7CN3uENSMCLhlRLwcjBA4ZQ9SZ5vlwrPE5BIWSLS3tMHzlB7NM0KRdl0O2bqhDCE3VSsm3uJhENjje8aYQOnTKcsg7JaapHJNJb/gCYhxyc1iQafgMUvJZQaaXxIQcImYONkM5048VnhE8DZMESXJwavN4h22ZPZ0CH5/NG8dfhUDhMwxpIrIxfFJYk0m+eA6O1JXBnmyPBMNki7sr54aCKcEMlrkcuqAMqUTj0fXFc/0Xk76iD4g2gXDThucTS1RJrnRh30qezyR7dmN7Uypd0Km9gky4hbaZMxNt3PPChC9XzhvJZnH9+SwuXYZGXnz2CJMyBW+HZbBfBmWwTVmyh7TzaYtH8EhDeKzvtSLPBDzaBFMlhjLWh+/HRaGzWLlRlX4fjrozrqizHrTj3ecrv9v+D8aYUQnu6VDReo5fiInASsyXHFg83UKMutEHdaOonkPB52fUQgKMYSzD8KV3EHMGM5cx5AxmtJiIc9IzdQs2W+f0gp8+cjCLXI28ttvf/IzoUjii36XqBb30Yb/kUvsm2sjA2iXcn8fLqa1SZmmxdGsAhhsg8yoKKpDqOgt+hson9vkpSaYiWg0y4zn3V+5MZLfrXIsVAeZ5taD392GXgb8QVNcOk7iOFqWfv6Mh0RDHkd5RsQ3EXYLm9lUqP9/JYyZRxurJRFUMlfATBc9nNz8fZAefk4FlTgZKj0uANFnYbDqHVfiSn/Pyy4pOBBrpKyAvHrxJ7WA6//dXf8kvZsueiCrF1J8VlQPJz6smuZP3S8NnNPxVDjmW0suyipucjPGBKmHNf76ydAjQ93JksaNlaeEv+COuXKohBWI3KpalqCenkCWmSAp/FcBesKCQU2X8DAqf2OuXuqd2cA2F0/J9t6ggMfM8NllhGzZH3BVzHY8WZH/nlYgP3tJHE0XTxNkfctR1ptfR8juDA0z8mE9y/asi8tQTxYDqvCWSzhxWXKZY3JKqBSUhut8UhJuda90dYfNAxbWhhrPM8xmPBb474k+27j/KhQ78QRyEcffSdkPwTXKb7hLO/Vex85JuadJ21xEYMeK7xS4LVnHfDW2795gnzywtN6ZsdzzzXVgY1Gg8KdFZ+jaXqvbEo9+0gjvaPcvhnBU3pUzfELf7G/Q1u9c/Rdzub/JFhT9vv8e03ZLmTB7H9ewgTU/5LpKzw3XQh3qiSsV9krtsH27BgD+WDVMmxYRsz4U/o12xNlrOgsbpzGlpg8t7LO54d9uXU85zcSuGHXLYIdOwCd/y4fjtMIe5dH9wi3FACqa9L+4LZkAEH2xPRkSV2O2SPi3BQcSeznmlD0tSLONpiU9nhNDs41sm9YyXsxSnsOYw60LUc1HOC6n0eBUvpsqPcv0wU6d8b5465UMe6sRi9zvQWy0uaEAgBhyocrGHssR093nyKOxM7Ei3+Pa0pgWwOcj24IyUZEKKkAkssa1KsiW6SbfD3pI5Lr2hSaVKEVKTc3j8nRCy43BwK2xAL1k6vGNK4SyIS90mFrMlMEXfyyVOZGklWy0Fk47ZF6EY/Y5qlaw9Gxt3rEZJlebhni7QPtvyenmHKui7b/Y75fQyCzVqB8p6EHrtr1wXIVeEXBFyRcgVIVeEXBFyRcgVIVeEXBFyRcgVIVeEXBFyRcgVIVeEXBFyRcgVIdePFnLdC9t9L4jrpisCrgi4fgjAdX/8fwC89WHOTw5ujfxTGG2N2BBsLQS27kJN86CtO0Da/WDr/oT7eLHW9KkGMVfEXBFzRcwVMVfEXBFzRcwVMVfEXBFzRcwVMVfEXBFzRcwVMVfEXBFzRcwVMVfEXPEt1/cFuqZsQtQVX3PF11zxNVd8zfUThV4RgUUEFhFYRGARgUUEFhFYRGARgUUEFhFYRGARgUUEFhFYRGARgUUEFhFYRGARgUUEFt96xbdef2D4a2pY3+NLrzmAzfcOv+ZgRPwV8dePBH89vBplANhU1w+PwO78j7EIviL4+oMAX/s1fiH4iuArgq8IviL4iuArgq8IviL4iuArgq8IviL4iuArgq8IvqbB1//86x///fPfEXtF7BWx18djrwffNkLoFaFXfPUVX339JP7kcBJU+DeHEXrdRlm3acAK8q4dTxVk542odndy/wdQSwMEFAACAAgAAG+b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AG+bSzeoczFKAAAAawAAABsAAAB1bml2ZXJzYWwvdW5pdmVyc2FsLnBuZy54bWyzsa/IzVEoSy0qzszPs1Uy1DNQsrfj5bIpKEoty0wtV6gAigEFIUBJoRLINUJwyzNTSjJAKizNEIIZqZnpGSW2ShaW5nBBfaCZAFBLAQIAABQAAgAIAP1um0u27fNMcQQAAAQRAAAdAAAAAAAAAAEAAAAAAAAAAAB1bml2ZXJzYWwvY29tbW9uX21lc3NhZ2VzLmxuZ1BLAQIAABQAAgAIAP1um0tN8AC3sQMAADkPAAAnAAAAAAAAAAEAAAAAAKwEAAB1bml2ZXJzYWwvZmxhc2hfcHVibGlzaGluZ19zZXR0aW5ncy54bWxQSwECAAAUAAIACAD9bptLOAFxQrQCAABUCgAAIQAAAAAAAAABAAAAAACiCAAAdW5pdmVyc2FsL2ZsYXNoX3NraW5fc2V0dGluZ3MueG1sUEsBAgAAFAACAAgA/W6bSzg/xxyEAwAASg4AACYAAAAAAAAAAQAAAAAAlQsAAHVuaXZlcnNhbC9odG1sX3B1Ymxpc2hpbmdfc2V0dGluZ3MueG1sUEsBAgAAFAACAAgA/W6bS9Ca6ouXAQAAHgYAAB8AAAAAAAAAAQAAAAAAXQ8AAHVuaXZlcnNhbC9odG1sX3NraW5fc2V0dGluZ3MuanNQSwECAAAUAAIACAD9bptLPTwv0cEAAADlAQAAGgAAAAAAAAABAAAAAAAxEQAAdW5pdmVyc2FsL2kxOG5fcHJlc2V0cy54bWxQSwECAAAUAAIACAD9bptL2ZyjN3QAAAB0AAAAHAAAAAAAAAABAAAAAAAqEgAAdW5pdmVyc2FsL2xvY2FsX3NldHRpbmdzLnhtbFBLAQIAABQAAgAIAESUV0cjtE77+wIAALAIAAAUAAAAAAAAAAEAAAAAANgSAAB1bml2ZXJzYWwvcGxheWVyLnhtbFBLAQIAABQAAgAIAP1um0soEf+aIwoAAHWWAAApAAAAAAAAAAEAAAAAAAUWAAB1bml2ZXJzYWwvc2tpbl9jdXN0b21pemF0aW9uX3NldHRpbmdzLnhtbFBLAQIAABQAAgAIAABvm0vvX7aBDxYAAEh1AAAXAAAAAAAAAAAAAAAAAG8gAAB1bml2ZXJzYWwvdW5pdmVyc2FsLnBuZ1BLAQIAABQAAgAIAABvm0s3qHMxSgAAAGsAAAAbAAAAAAAAAAEAAAAAALM2AAB1bml2ZXJzYWwvdW5pdmVyc2FsLnBuZy54bWxQSwUGAAAAAAsACwBJAwAANjcAAAAA"/>
  <p:tag name="ISPRING_PRESENTATION_TITLE" val="演示文稿45"/>
  <p:tag name="COMMONDATA" val="eyJoZGlkIjoiNGZmODhjOTBjODc2OTdlMDhhY2I2NGI3YmNlNjQxNjAifQ==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4gi1f5q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4gi1f5q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1240</Words>
  <Application>WPS 演示</Application>
  <PresentationFormat>自定义</PresentationFormat>
  <Paragraphs>118</Paragraphs>
  <Slides>13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Calibri</vt:lpstr>
      <vt:lpstr>微软雅黑</vt:lpstr>
      <vt:lpstr>Wingdings</vt:lpstr>
      <vt:lpstr>Arial Unicode MS</vt:lpstr>
      <vt:lpstr>第一PPT，www.1ppt.com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灰色创意多边形</dc:title>
  <dc:creator>第一PPT</dc:creator>
  <cp:keywords>www.1ppt.com</cp:keywords>
  <dc:description>www.1ppt.com</dc:description>
  <cp:lastModifiedBy>dNb</cp:lastModifiedBy>
  <cp:revision>49</cp:revision>
  <dcterms:created xsi:type="dcterms:W3CDTF">2017-11-24T07:17:00Z</dcterms:created>
  <dcterms:modified xsi:type="dcterms:W3CDTF">2022-09-20T12:43:50Z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ICV">
    <vt:lpwstr>3FF671A1EFAA4DEA91AAA901D402265B</vt:lpwstr>
  </property>
</Properties>
</file>

<file path=docProps/thumbnail.jpeg>
</file>